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8"/>
  </p:notesMasterIdLst>
  <p:sldIdLst>
    <p:sldId id="344" r:id="rId5"/>
    <p:sldId id="338" r:id="rId6"/>
    <p:sldId id="690" r:id="rId7"/>
    <p:sldId id="689" r:id="rId8"/>
    <p:sldId id="345" r:id="rId9"/>
    <p:sldId id="346" r:id="rId10"/>
    <p:sldId id="347" r:id="rId11"/>
    <p:sldId id="348" r:id="rId12"/>
    <p:sldId id="349" r:id="rId13"/>
    <p:sldId id="687" r:id="rId14"/>
    <p:sldId id="688" r:id="rId15"/>
    <p:sldId id="691" r:id="rId16"/>
    <p:sldId id="692" r:id="rId1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41" autoAdjust="0"/>
    <p:restoredTop sz="95308" autoAdjust="0"/>
  </p:normalViewPr>
  <p:slideViewPr>
    <p:cSldViewPr snapToGrid="0">
      <p:cViewPr varScale="1">
        <p:scale>
          <a:sx n="25" d="100"/>
          <a:sy n="25" d="100"/>
        </p:scale>
        <p:origin x="1138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is not a single battery model that does everything </a:t>
            </a:r>
          </a:p>
        </p:txBody>
      </p:sp>
    </p:spTree>
    <p:extLst>
      <p:ext uri="{BB962C8B-B14F-4D97-AF65-F5344CB8AC3E}">
        <p14:creationId xmlns:p14="http://schemas.microsoft.com/office/powerpoint/2010/main" val="2245326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 the enhanced model reflects how the resistance changes with state of charge, both of these models are using KVL</a:t>
            </a:r>
          </a:p>
        </p:txBody>
      </p:sp>
    </p:spTree>
    <p:extLst>
      <p:ext uri="{BB962C8B-B14F-4D97-AF65-F5344CB8AC3E}">
        <p14:creationId xmlns:p14="http://schemas.microsoft.com/office/powerpoint/2010/main" val="2076903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complex models, the capacitors are approximating the electrode, but the Thevenin is used for SOC estimation, The MATLAB model is using KVL a</a:t>
            </a:r>
          </a:p>
        </p:txBody>
      </p:sp>
    </p:spTree>
    <p:extLst>
      <p:ext uri="{BB962C8B-B14F-4D97-AF65-F5344CB8AC3E}">
        <p14:creationId xmlns:p14="http://schemas.microsoft.com/office/powerpoint/2010/main" val="4293714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Constant current will not maintain power </a:t>
            </a:r>
          </a:p>
          <a:p>
            <a:r>
              <a:rPr lang="en-US" dirty="0"/>
              <a:t>Constant power current adjusts to keep power constant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346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0230" y="4488567"/>
            <a:ext cx="19594513" cy="6012917"/>
          </a:xfrm>
        </p:spPr>
        <p:txBody>
          <a:bodyPr/>
          <a:lstStyle/>
          <a:p>
            <a:r>
              <a:rPr lang="en-US" b="1" dirty="0"/>
              <a:t>Nicholas A. Ingarra, PhD, P.E.</a:t>
            </a:r>
            <a:r>
              <a:rPr lang="en-US" b="1" baseline="30000" dirty="0"/>
              <a:t> 1</a:t>
            </a:r>
            <a:r>
              <a:rPr lang="en-US" b="1" dirty="0"/>
              <a:t>, Krzysztof (Chris) J. Kobus, PhD</a:t>
            </a:r>
            <a:r>
              <a:rPr lang="en-US" b="1" baseline="30000" dirty="0"/>
              <a:t>2</a:t>
            </a:r>
            <a:r>
              <a:rPr lang="en-US" b="1" dirty="0"/>
              <a:t>, Jadon G. Kobus</a:t>
            </a:r>
            <a:r>
              <a:rPr lang="en-US" b="1" baseline="30000" dirty="0"/>
              <a:t>2</a:t>
            </a:r>
            <a:endParaRPr lang="en-US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0230" y="2166723"/>
            <a:ext cx="23183539" cy="1857155"/>
          </a:xfrm>
        </p:spPr>
        <p:txBody>
          <a:bodyPr>
            <a:normAutofit fontScale="77500" lnSpcReduction="20000"/>
          </a:bodyPr>
          <a:lstStyle/>
          <a:p>
            <a:r>
              <a:rPr lang="en-US" cap="all" dirty="0"/>
              <a:t>TIME-DEPENDENT POWER FLOW MODELING FOR NON-PASSIVE LOADS IN BATTERY ELECTRIC PROPULSION ARCHITECTURES</a:t>
            </a:r>
            <a:endParaRPr lang="en-US"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BA0FC62-5912-2E0F-63CA-31CB9F4805B6}"/>
              </a:ext>
            </a:extLst>
          </p:cNvPr>
          <p:cNvSpPr txBox="1">
            <a:spLocks/>
          </p:cNvSpPr>
          <p:nvPr/>
        </p:nvSpPr>
        <p:spPr>
          <a:xfrm>
            <a:off x="452316" y="11139052"/>
            <a:ext cx="10665957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endParaRPr lang="en-US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76672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0213319-84A3-968C-0DFD-C0987AC587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4990" y="9664109"/>
            <a:ext cx="19194020" cy="2553536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As input system voltage decreases, efficiency decreases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As output/load current increase, efficiency decreases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As load on Power electronics, load increases, efficiency decreases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08E5A3-34AA-EC34-0B16-D2B3C463C3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7499" y="156516"/>
            <a:ext cx="15796437" cy="1857155"/>
          </a:xfrm>
        </p:spPr>
        <p:txBody>
          <a:bodyPr/>
          <a:lstStyle/>
          <a:p>
            <a:r>
              <a:rPr lang="en-US" dirty="0"/>
              <a:t>| Power Electronics Efficiency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E92910-4FF1-FB75-D5BC-446E3B2A2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1407" y="3066153"/>
            <a:ext cx="8756438" cy="5748687"/>
          </a:xfrm>
          <a:prstGeom prst="rect">
            <a:avLst/>
          </a:prstGeom>
          <a:ln>
            <a:noFill/>
          </a:ln>
          <a:effectLst>
            <a:outerShdw blurRad="292100" dist="266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0D67B5-ACB7-C287-956C-B89CBC40C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156" y="3119456"/>
            <a:ext cx="8756438" cy="5642079"/>
          </a:xfrm>
          <a:prstGeom prst="rect">
            <a:avLst/>
          </a:prstGeom>
          <a:ln>
            <a:noFill/>
          </a:ln>
          <a:effectLst>
            <a:outerShdw blurRad="292100" dist="266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01DDFC-85F4-2994-8102-D42E9C3FAB94}"/>
              </a:ext>
            </a:extLst>
          </p:cNvPr>
          <p:cNvSpPr txBox="1"/>
          <p:nvPr/>
        </p:nvSpPr>
        <p:spPr>
          <a:xfrm>
            <a:off x="904950" y="1912071"/>
            <a:ext cx="116320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u="sng" dirty="0"/>
              <a:t>Input Current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90FED3-CC4C-4501-965D-4CADD836ABBE}"/>
              </a:ext>
            </a:extLst>
          </p:cNvPr>
          <p:cNvSpPr txBox="1"/>
          <p:nvPr/>
        </p:nvSpPr>
        <p:spPr>
          <a:xfrm>
            <a:off x="12192000" y="1951985"/>
            <a:ext cx="116320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u="sng" dirty="0"/>
              <a:t>Input Voltage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86705D-1DAD-2393-1227-8E0479BABC0E}"/>
              </a:ext>
            </a:extLst>
          </p:cNvPr>
          <p:cNvSpPr txBox="1"/>
          <p:nvPr/>
        </p:nvSpPr>
        <p:spPr>
          <a:xfrm>
            <a:off x="23209431" y="12270831"/>
            <a:ext cx="9927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Arial" panose="020B0604020202020204" pitchFamily="34" charset="0"/>
                <a:sym typeface="Helvetica Light"/>
              </a:rPr>
              <a:t>1</a:t>
            </a:r>
            <a:r>
              <a:rPr lang="en-US" sz="3600" dirty="0">
                <a:cs typeface="Arial" panose="020B0604020202020204" pitchFamily="34" charset="0"/>
              </a:rPr>
              <a:t>0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cs typeface="Arial" panose="020B0604020202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44083481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8F455B-7835-323B-1064-820CD8443E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6981" y="238931"/>
            <a:ext cx="13127502" cy="1857155"/>
          </a:xfrm>
        </p:spPr>
        <p:txBody>
          <a:bodyPr/>
          <a:lstStyle/>
          <a:p>
            <a:r>
              <a:rPr lang="en-US" dirty="0"/>
              <a:t>| Electrical Motor Model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2E3C132-BA0C-215A-976A-E9265E0E9C75}"/>
                  </a:ext>
                </a:extLst>
              </p:cNvPr>
              <p:cNvSpPr txBox="1"/>
              <p:nvPr/>
            </p:nvSpPr>
            <p:spPr>
              <a:xfrm>
                <a:off x="459123" y="10772648"/>
                <a:ext cx="9985248" cy="11674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defTabSz="914400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d>
                        <m:dPr>
                          <m:ctrlP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d>
                        <m:dPr>
                          <m:ctrlP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3600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d>
                        <m:dPr>
                          <m:ctrlP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d>
                        <m:dPr>
                          <m:ctrlP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3600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sSub>
                        <m:sSubPr>
                          <m:ctrlP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d>
                        <m:dPr>
                          <m:ctrlP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f>
                        <m:fPr>
                          <m:ctrlP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36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6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36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3600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sz="3600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3600" kern="1200" dirty="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2E3C132-BA0C-215A-976A-E9265E0E9C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23" y="10772648"/>
                <a:ext cx="9985248" cy="11674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001C425-D213-9188-0649-A94D5A593D9D}"/>
                  </a:ext>
                </a:extLst>
              </p:cNvPr>
              <p:cNvSpPr txBox="1"/>
              <p:nvPr/>
            </p:nvSpPr>
            <p:spPr>
              <a:xfrm>
                <a:off x="9553305" y="10769264"/>
                <a:ext cx="9985248" cy="11441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defTabSz="914400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b>
                        <m:sSubPr>
                          <m:ctrlP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3600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b>
                        <m:sSubPr>
                          <m:ctrlP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3600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sSub>
                        <m:sSubPr>
                          <m:ctrlP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f>
                        <m:fPr>
                          <m:ctrlP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36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6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3600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36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sz="3600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3600" kern="1200" dirty="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001C425-D213-9188-0649-A94D5A593D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305" y="10769264"/>
                <a:ext cx="9985248" cy="11441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5B4AADC2-8E89-AB50-A9EE-EF62BE7F3ECA}"/>
              </a:ext>
            </a:extLst>
          </p:cNvPr>
          <p:cNvSpPr txBox="1"/>
          <p:nvPr/>
        </p:nvSpPr>
        <p:spPr>
          <a:xfrm>
            <a:off x="2086568" y="9995933"/>
            <a:ext cx="6730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914400" hangingPunct="1"/>
            <a:r>
              <a:rPr lang="en-US" sz="3600" i="1" u="sng" kern="1200" dirty="0">
                <a:solidFill>
                  <a:schemeClr val="tx1"/>
                </a:solidFill>
                <a:cs typeface="Arial" panose="020B0604020202020204" pitchFamily="34" charset="0"/>
              </a:rPr>
              <a:t>Variable Voltage Circuit Model: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DC3704-6978-43F1-6FB4-1651C3C630EA}"/>
              </a:ext>
            </a:extLst>
          </p:cNvPr>
          <p:cNvSpPr txBox="1"/>
          <p:nvPr/>
        </p:nvSpPr>
        <p:spPr>
          <a:xfrm>
            <a:off x="11306111" y="9995933"/>
            <a:ext cx="6479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914400" hangingPunct="1"/>
            <a:r>
              <a:rPr lang="en-US" sz="3600" i="1" u="sng" kern="1200" dirty="0">
                <a:solidFill>
                  <a:schemeClr val="tx1"/>
                </a:solidFill>
                <a:cs typeface="Arial" panose="020B0604020202020204" pitchFamily="34" charset="0"/>
              </a:rPr>
              <a:t>Constant Voltage Circuit Model: </a:t>
            </a:r>
          </a:p>
        </p:txBody>
      </p:sp>
      <p:pic>
        <p:nvPicPr>
          <p:cNvPr id="9" name="Picture 8" descr="Electric motor schematic circuit diagram | Download Scientific Diagram">
            <a:extLst>
              <a:ext uri="{FF2B5EF4-FFF2-40B4-BE49-F238E27FC236}">
                <a16:creationId xmlns:a16="http://schemas.microsoft.com/office/drawing/2014/main" id="{2AFDEFCA-0CDD-1A35-1888-C741C0F157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9902" y="1802577"/>
            <a:ext cx="12242198" cy="7469453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FDF5B4F-F6A8-BF12-B125-A975819B82EA}"/>
                  </a:ext>
                </a:extLst>
              </p:cNvPr>
              <p:cNvSpPr txBox="1"/>
              <p:nvPr/>
            </p:nvSpPr>
            <p:spPr>
              <a:xfrm>
                <a:off x="18566465" y="2096086"/>
                <a:ext cx="5055266" cy="954402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l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The efficiency is defined as the ratio of the discharge voltage to the open circuit voltage</a:t>
                </a:r>
              </a:p>
              <a:p>
                <a:pPr marL="0" marR="0" indent="0" algn="l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𝑏𝑎𝑡𝑡</m:t>
                          </m:r>
                        </m:sub>
                      </m:sSub>
                      <m:r>
                        <a:rPr lang="en-US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𝐷𝑖𝑠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𝑂𝐶𝑉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3600" dirty="0"/>
              </a:p>
              <a:p>
                <a:pPr algn="l"/>
                <a:endParaRPr lang="en-US" sz="3600" dirty="0"/>
              </a:p>
              <a:p>
                <a:pPr marL="0" marR="0" indent="0" algn="l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The battery efficiency is </a:t>
                </a:r>
                <a:r>
                  <a:rPr kumimoji="0" lang="en-US" sz="3600" b="0" i="1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not</a:t>
                </a:r>
                <a:r>
                  <a:rPr kumimoji="0" lang="en-US" sz="3600" b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 a constant, but a dependent (on SOC &amp; C-Rate) variable</a:t>
                </a:r>
              </a:p>
              <a:p>
                <a:pPr marL="0" marR="0" indent="0" algn="l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lang="en-US" sz="3600" dirty="0"/>
              </a:p>
              <a:p>
                <a:pPr marL="0" marR="0" indent="0" algn="l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The Battery efficiency is time-dependent, and must be modelled </a:t>
                </a:r>
                <a:r>
                  <a:rPr lang="en-US" sz="3600" dirty="0"/>
                  <a:t>un</a:t>
                </a:r>
                <a:r>
                  <a:rPr kumimoji="0" lang="en-US" sz="3600" b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conventionally </a:t>
                </a:r>
                <a:endParaRPr kumimoji="0" lang="en-US" sz="3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FDF5B4F-F6A8-BF12-B125-A975819B82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66465" y="2096086"/>
                <a:ext cx="5055266" cy="9544023"/>
              </a:xfrm>
              <a:prstGeom prst="rect">
                <a:avLst/>
              </a:prstGeom>
              <a:blipFill>
                <a:blip r:embed="rId5"/>
                <a:stretch>
                  <a:fillRect l="-4463" t="-447" r="-2051" b="-1917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3341FA0-BDB0-DA7F-1BCB-781D0DB8913B}"/>
              </a:ext>
            </a:extLst>
          </p:cNvPr>
          <p:cNvSpPr txBox="1"/>
          <p:nvPr/>
        </p:nvSpPr>
        <p:spPr>
          <a:xfrm>
            <a:off x="23209431" y="12270831"/>
            <a:ext cx="9927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Arial" panose="020B0604020202020204" pitchFamily="34" charset="0"/>
                <a:sym typeface="Helvetica Light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32981996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614CF41-AD18-009E-DD9A-3FE03B2705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94743" y="2847975"/>
            <a:ext cx="19594513" cy="10004425"/>
          </a:xfrm>
        </p:spPr>
        <p:txBody>
          <a:bodyPr/>
          <a:lstStyle/>
          <a:p>
            <a:pPr lvl="1" indent="0"/>
            <a:endParaRPr lang="en-US" dirty="0"/>
          </a:p>
          <a:p>
            <a:pPr lvl="1" indent="0" algn="ctr"/>
            <a:r>
              <a:rPr lang="en-US" dirty="0"/>
              <a:t>1. Kirchoff’s Voltage Law (KVL) is merely a special case of the conservation of energy.</a:t>
            </a:r>
          </a:p>
          <a:p>
            <a:pPr lvl="1" indent="0" algn="ctr"/>
            <a:endParaRPr lang="en-US" dirty="0"/>
          </a:p>
          <a:p>
            <a:pPr lvl="1" indent="0" algn="ctr"/>
            <a:r>
              <a:rPr lang="en-US" dirty="0"/>
              <a:t>2. When a battery is the sole power source, strict KVL modeling falls short; batteries will discharge constant power.</a:t>
            </a:r>
          </a:p>
          <a:p>
            <a:pPr lvl="1" indent="0" algn="ctr"/>
            <a:endParaRPr lang="en-US" dirty="0"/>
          </a:p>
          <a:p>
            <a:pPr lvl="1" indent="0" algn="ctr"/>
            <a:r>
              <a:rPr lang="en-US" dirty="0"/>
              <a:t>3. We must apply the raw Conservation of Energy to accurately map transient (time-dependent) power flow.</a:t>
            </a:r>
          </a:p>
          <a:p>
            <a:r>
              <a:rPr lang="en-US" dirty="0"/>
              <a:t>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63A388-AB40-3C45-2DBB-4D3E461E2F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700" y="264331"/>
            <a:ext cx="13127502" cy="1857155"/>
          </a:xfrm>
        </p:spPr>
        <p:txBody>
          <a:bodyPr/>
          <a:lstStyle/>
          <a:p>
            <a:r>
              <a:rPr lang="en-US" dirty="0"/>
              <a:t>| Conclusion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608C13-7D2E-4B0A-85CF-EC9C21D1613C}"/>
              </a:ext>
            </a:extLst>
          </p:cNvPr>
          <p:cNvSpPr txBox="1"/>
          <p:nvPr/>
        </p:nvSpPr>
        <p:spPr>
          <a:xfrm>
            <a:off x="23209431" y="12270831"/>
            <a:ext cx="9927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Arial" panose="020B0604020202020204" pitchFamily="34" charset="0"/>
                <a:sym typeface="Helvetica Light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08090664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11EC63-E2FA-E858-D806-D7E63185DB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55900" y="2790135"/>
            <a:ext cx="19900900" cy="4875568"/>
          </a:xfrm>
        </p:spPr>
        <p:txBody>
          <a:bodyPr/>
          <a:lstStyle/>
          <a:p>
            <a:r>
              <a:rPr lang="en-US" sz="19600" b="1" i="1" dirty="0"/>
              <a:t>Any Questions?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F54606-ADAB-AACB-F28D-B6080E81EC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900" y="303077"/>
            <a:ext cx="13127502" cy="1857155"/>
          </a:xfrm>
        </p:spPr>
        <p:txBody>
          <a:bodyPr/>
          <a:lstStyle/>
          <a:p>
            <a:r>
              <a:rPr lang="en-US" dirty="0"/>
              <a:t>| Thank you!		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CDAE84-217C-9556-DBC5-58450789A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700" y="6396319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41232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E85B83-2DFE-1393-C97C-1F72E1FD78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2450" y="301554"/>
            <a:ext cx="17449800" cy="1163992"/>
          </a:xfrm>
        </p:spPr>
        <p:txBody>
          <a:bodyPr/>
          <a:lstStyle/>
          <a:p>
            <a:r>
              <a:rPr lang="en-US" dirty="0"/>
              <a:t>| What is a Battery? </a:t>
            </a:r>
          </a:p>
        </p:txBody>
      </p:sp>
      <p:pic>
        <p:nvPicPr>
          <p:cNvPr id="6" name="Picture 5" descr="A diagram of a battery&#10;&#10;Description automatically generated">
            <a:extLst>
              <a:ext uri="{FF2B5EF4-FFF2-40B4-BE49-F238E27FC236}">
                <a16:creationId xmlns:a16="http://schemas.microsoft.com/office/drawing/2014/main" id="{D61CFD4F-4095-3D30-D6D7-8A25708E4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0" t="10834" r="3799" b="5038"/>
          <a:stretch>
            <a:fillRect/>
          </a:stretch>
        </p:blipFill>
        <p:spPr bwMode="auto">
          <a:xfrm>
            <a:off x="2495549" y="2659988"/>
            <a:ext cx="8636287" cy="5221682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9971CDB-A76C-85BA-6425-0D275CF24184}"/>
              </a:ext>
            </a:extLst>
          </p:cNvPr>
          <p:cNvSpPr txBox="1"/>
          <p:nvPr/>
        </p:nvSpPr>
        <p:spPr>
          <a:xfrm>
            <a:off x="2705099" y="1773656"/>
            <a:ext cx="82171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u="sng" dirty="0"/>
              <a:t>Battery Model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76E8BB-1F14-5C88-FCD6-95E115673EB2}"/>
              </a:ext>
            </a:extLst>
          </p:cNvPr>
          <p:cNvSpPr txBox="1"/>
          <p:nvPr/>
        </p:nvSpPr>
        <p:spPr>
          <a:xfrm>
            <a:off x="14261820" y="1798214"/>
            <a:ext cx="6098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u="sng" dirty="0"/>
              <a:t>Dependent Sources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9DC9A3-B5BF-666A-E17E-B44B065CA4F4}"/>
              </a:ext>
            </a:extLst>
          </p:cNvPr>
          <p:cNvSpPr txBox="1"/>
          <p:nvPr/>
        </p:nvSpPr>
        <p:spPr>
          <a:xfrm>
            <a:off x="5893218" y="8726490"/>
            <a:ext cx="20704455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 it a current controlled voltage source (CCVS)?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 it a current controlled current source (CCCS)?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 it a voltage controlled voltage source (VCVS)?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 it a voltage controlled current source (VCCS)?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B2735E9-E8D0-05BB-F899-4C7AF5D715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133" r="2172" b="9307"/>
          <a:stretch>
            <a:fillRect/>
          </a:stretch>
        </p:blipFill>
        <p:spPr>
          <a:xfrm>
            <a:off x="13032379" y="2750646"/>
            <a:ext cx="8557308" cy="5173930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E596B0-20A3-7536-F630-4C09291851BA}"/>
              </a:ext>
            </a:extLst>
          </p:cNvPr>
          <p:cNvSpPr txBox="1"/>
          <p:nvPr/>
        </p:nvSpPr>
        <p:spPr>
          <a:xfrm>
            <a:off x="1143000" y="8575289"/>
            <a:ext cx="7093237" cy="31803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en-US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*Non-passive power flow relies on controlled idea sources to model feedback loops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260C9B-96B2-1FEF-9B08-276F555A820C}"/>
              </a:ext>
            </a:extLst>
          </p:cNvPr>
          <p:cNvSpPr txBox="1"/>
          <p:nvPr/>
        </p:nvSpPr>
        <p:spPr>
          <a:xfrm>
            <a:off x="23209431" y="12270831"/>
            <a:ext cx="9927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dirty="0">
                <a:cs typeface="Arial" panose="020B0604020202020204" pitchFamily="34" charset="0"/>
              </a:rPr>
              <a:t>2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cs typeface="Arial" panose="020B0604020202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94683334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3BBC40-8125-5623-B90B-415ABDBA62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43000" y="1855787"/>
            <a:ext cx="15760700" cy="10004425"/>
          </a:xfrm>
        </p:spPr>
        <p:txBody>
          <a:bodyPr/>
          <a:lstStyle/>
          <a:p>
            <a:r>
              <a:rPr lang="en-US" i="1" u="sng" dirty="0"/>
              <a:t>Problem: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Battery-only electric power systems are not steady-state devices. Manufacturer data relies on static internal impedance, omitting transient heat generation.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There are several battery models that can be used with varying accuracy.</a:t>
            </a:r>
          </a:p>
          <a:p>
            <a:pPr marL="685800" lvl="3" indent="-685800">
              <a:buFont typeface="Arial" panose="020B0604020202020204" pitchFamily="34" charset="0"/>
              <a:buChar char="•"/>
            </a:pPr>
            <a:r>
              <a:rPr lang="en-US" dirty="0"/>
              <a:t>Batteries are known to have 3 distinct discharge modes.</a:t>
            </a:r>
          </a:p>
          <a:p>
            <a:pPr marL="685800" lvl="3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lvl="2" indent="-64008"/>
            <a:r>
              <a:rPr lang="en-US" i="1" u="sng" dirty="0"/>
              <a:t>Solution: </a:t>
            </a:r>
            <a:endParaRPr lang="en-US" i="1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Electrical and thermal models must be inherently coupled to accurately size Battery Thermal Management Systems (BTMS) and predict performance.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D1D4F6-598E-7C95-5950-98FDDFA69D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00" y="238931"/>
            <a:ext cx="14803902" cy="1857155"/>
          </a:xfrm>
        </p:spPr>
        <p:txBody>
          <a:bodyPr/>
          <a:lstStyle/>
          <a:p>
            <a:r>
              <a:rPr lang="en-US" dirty="0"/>
              <a:t>| Executive Summary</a:t>
            </a:r>
          </a:p>
        </p:txBody>
      </p:sp>
      <p:pic>
        <p:nvPicPr>
          <p:cNvPr id="5" name="Picture 4" descr="Webasto eVTM – Electric Vehicle Thermal Management for Buses">
            <a:extLst>
              <a:ext uri="{FF2B5EF4-FFF2-40B4-BE49-F238E27FC236}">
                <a16:creationId xmlns:a16="http://schemas.microsoft.com/office/drawing/2014/main" id="{E07FD5DD-22E8-7125-5040-2CBD077DF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1574" y="6466928"/>
            <a:ext cx="8091902" cy="5393284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216CF7-58CB-175A-77D0-4DB8607BBCB0}"/>
              </a:ext>
            </a:extLst>
          </p:cNvPr>
          <p:cNvSpPr txBox="1"/>
          <p:nvPr/>
        </p:nvSpPr>
        <p:spPr>
          <a:xfrm>
            <a:off x="23209431" y="12270831"/>
            <a:ext cx="9927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Arial" panose="020B0604020202020204" pitchFamily="34" charset="0"/>
                <a:sym typeface="Helvetica Light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7984492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2AF4D8-3913-8AD4-7ED7-2D5CAA7C75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Batteries in electrical power systems are not steady-state devices and </a:t>
            </a:r>
            <a:r>
              <a:rPr lang="en-US" i="1" dirty="0"/>
              <a:t>must</a:t>
            </a:r>
            <a:r>
              <a:rPr lang="en-US" dirty="0"/>
              <a:t> be modelled as a transient (time-dependent) device.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When the battery is the sole power source, we must rely on the raw form of conservation of energy.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Batteries discharge in 3 distinct modes: Constant Current (CC), Constant Power (CP), and Constant Resistance (CR)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8002C0-9EF3-49EE-B6E8-2CF8FCFCF4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9100" y="303077"/>
            <a:ext cx="13127502" cy="1857155"/>
          </a:xfrm>
        </p:spPr>
        <p:txBody>
          <a:bodyPr/>
          <a:lstStyle/>
          <a:p>
            <a:r>
              <a:rPr lang="en-US" dirty="0"/>
              <a:t>| Technical Summary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68793C-D634-09F7-8F3F-1013AEDB1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0230" y="7782112"/>
            <a:ext cx="7214570" cy="4702233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E698B9-A071-BDBE-B198-4A206272F662}"/>
              </a:ext>
            </a:extLst>
          </p:cNvPr>
          <p:cNvSpPr txBox="1"/>
          <p:nvPr/>
        </p:nvSpPr>
        <p:spPr>
          <a:xfrm>
            <a:off x="23209431" y="12270831"/>
            <a:ext cx="9927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Arial" panose="020B0604020202020204" pitchFamily="34" charset="0"/>
                <a:sym typeface="Helvetica Light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18971620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6396CB-3296-F2A8-1CDC-0670599DC3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328" y="2160232"/>
            <a:ext cx="14035084" cy="10764606"/>
          </a:xfrm>
        </p:spPr>
        <p:txBody>
          <a:bodyPr>
            <a:normAutofit fontScale="6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6600" dirty="0"/>
              <a:t>Hybrids can control State of Charge (SOC) to maintain the optimal 20%-80% window; BEVs (non-hybrid) experience full-depth discharges, behaving differently </a:t>
            </a:r>
            <a:r>
              <a:rPr lang="en-US" sz="6400" dirty="0">
                <a:ea typeface="Calibri" panose="020F0502020204030204" pitchFamily="34" charset="0"/>
              </a:rPr>
              <a:t>because the state of charge of the battery cannot be maintained.</a:t>
            </a:r>
          </a:p>
          <a:p>
            <a:endParaRPr lang="en-US" sz="6400" dirty="0">
              <a:ea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6400" dirty="0">
                <a:ea typeface="Calibri" panose="020F0502020204030204" pitchFamily="34" charset="0"/>
              </a:rPr>
              <a:t> Using Linear Circuit Analysis (LCA), the </a:t>
            </a:r>
            <a:r>
              <a:rPr lang="en-US" sz="6400" i="1" dirty="0">
                <a:ea typeface="Calibri" panose="020F0502020204030204" pitchFamily="34" charset="0"/>
              </a:rPr>
              <a:t>power</a:t>
            </a:r>
            <a:r>
              <a:rPr lang="en-US" sz="6400" dirty="0">
                <a:ea typeface="Calibri" panose="020F0502020204030204" pitchFamily="34" charset="0"/>
              </a:rPr>
              <a:t> delivered </a:t>
            </a:r>
            <a:r>
              <a:rPr lang="en-US" sz="6400" i="1" dirty="0">
                <a:ea typeface="Calibri" panose="020F0502020204030204" pitchFamily="34" charset="0"/>
              </a:rPr>
              <a:t>decreases</a:t>
            </a:r>
            <a:r>
              <a:rPr lang="en-US" sz="6400" dirty="0">
                <a:ea typeface="Calibri" panose="020F0502020204030204" pitchFamily="34" charset="0"/>
              </a:rPr>
              <a:t> due to </a:t>
            </a:r>
            <a:r>
              <a:rPr lang="en-US" sz="6400" u="sng" dirty="0">
                <a:ea typeface="Calibri" panose="020F0502020204030204" pitchFamily="34" charset="0"/>
              </a:rPr>
              <a:t>decrease</a:t>
            </a:r>
            <a:r>
              <a:rPr lang="en-US" sz="6400" dirty="0">
                <a:ea typeface="Calibri" panose="020F0502020204030204" pitchFamily="34" charset="0"/>
              </a:rPr>
              <a:t> in cell voltage. </a:t>
            </a:r>
          </a:p>
          <a:p>
            <a:endParaRPr lang="en-US" sz="6400" dirty="0">
              <a:ea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6400" dirty="0">
                <a:ea typeface="Calibri" panose="020F0502020204030204" pitchFamily="34" charset="0"/>
              </a:rPr>
              <a:t>Cell performance and efficiency </a:t>
            </a:r>
            <a:r>
              <a:rPr lang="en-US" sz="6400" i="1" dirty="0">
                <a:ea typeface="Calibri" panose="020F0502020204030204" pitchFamily="34" charset="0"/>
              </a:rPr>
              <a:t>changes</a:t>
            </a:r>
            <a:r>
              <a:rPr lang="en-US" sz="6400" dirty="0">
                <a:ea typeface="Calibri" panose="020F0502020204030204" pitchFamily="34" charset="0"/>
              </a:rPr>
              <a:t> with the state of charge of the battery.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6400" dirty="0">
              <a:ea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6400" dirty="0">
                <a:ea typeface="Calibri" panose="020F0502020204030204" pitchFamily="34" charset="0"/>
              </a:rPr>
              <a:t>If performance is required (such as in a traction drive motor), the battery will discharge under constant power. This will lead to </a:t>
            </a:r>
            <a:r>
              <a:rPr lang="en-US" sz="6400" i="1" dirty="0">
                <a:ea typeface="Calibri" panose="020F0502020204030204" pitchFamily="34" charset="0"/>
              </a:rPr>
              <a:t>lower</a:t>
            </a:r>
            <a:r>
              <a:rPr lang="en-US" sz="6400" dirty="0">
                <a:ea typeface="Calibri" panose="020F0502020204030204" pitchFamily="34" charset="0"/>
              </a:rPr>
              <a:t> capacity and </a:t>
            </a:r>
            <a:r>
              <a:rPr lang="en-US" sz="6400" u="sng" dirty="0">
                <a:ea typeface="Calibri" panose="020F0502020204030204" pitchFamily="34" charset="0"/>
              </a:rPr>
              <a:t>higher</a:t>
            </a:r>
            <a:r>
              <a:rPr lang="en-US" sz="6400" dirty="0">
                <a:ea typeface="Calibri" panose="020F0502020204030204" pitchFamily="34" charset="0"/>
              </a:rPr>
              <a:t> heat generation.</a:t>
            </a:r>
          </a:p>
          <a:p>
            <a:endParaRPr lang="en-US" sz="6400" dirty="0">
              <a:ea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6400" dirty="0">
                <a:ea typeface="Calibri" panose="020F0502020204030204" pitchFamily="34" charset="0"/>
              </a:rPr>
              <a:t>Lower input voltage will require more current leading to depleting the battery quicker.</a:t>
            </a:r>
          </a:p>
          <a:p>
            <a:endParaRPr lang="en-US" sz="6400" dirty="0">
              <a:ea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6400" dirty="0">
                <a:ea typeface="Calibri" panose="020F0502020204030204" pitchFamily="34" charset="0"/>
              </a:rPr>
              <a:t>Constant current (C-rate) does </a:t>
            </a:r>
            <a:r>
              <a:rPr lang="en-US" sz="6400" u="sng" dirty="0">
                <a:ea typeface="Calibri" panose="020F0502020204030204" pitchFamily="34" charset="0"/>
              </a:rPr>
              <a:t>not</a:t>
            </a:r>
            <a:r>
              <a:rPr lang="en-US" sz="6400" dirty="0">
                <a:ea typeface="Calibri" panose="020F0502020204030204" pitchFamily="34" charset="0"/>
              </a:rPr>
              <a:t> mean constant power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1A8038-123C-8F62-9B64-B284A7A969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8078" y="303077"/>
            <a:ext cx="17481621" cy="1857155"/>
          </a:xfrm>
        </p:spPr>
        <p:txBody>
          <a:bodyPr/>
          <a:lstStyle/>
          <a:p>
            <a:r>
              <a:rPr lang="en-US" dirty="0"/>
              <a:t>| Overview of Modeling Power Systems</a:t>
            </a:r>
          </a:p>
        </p:txBody>
      </p:sp>
      <p:pic>
        <p:nvPicPr>
          <p:cNvPr id="4" name="Picture 3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6E6A7819-E278-2585-1CC7-B4741E928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8703" y="4240565"/>
            <a:ext cx="8867219" cy="5552590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A6E68F-CA60-AF86-DC21-5653D20CB356}"/>
              </a:ext>
            </a:extLst>
          </p:cNvPr>
          <p:cNvSpPr txBox="1"/>
          <p:nvPr/>
        </p:nvSpPr>
        <p:spPr>
          <a:xfrm>
            <a:off x="15487952" y="3115833"/>
            <a:ext cx="81087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/>
              <a:t>Sample Discharge Curve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B6EA7C-D189-5E83-59CE-99F28BA7DEDD}"/>
              </a:ext>
            </a:extLst>
          </p:cNvPr>
          <p:cNvSpPr txBox="1"/>
          <p:nvPr/>
        </p:nvSpPr>
        <p:spPr>
          <a:xfrm>
            <a:off x="23209431" y="12270831"/>
            <a:ext cx="9927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Arial" panose="020B0604020202020204" pitchFamily="34" charset="0"/>
                <a:sym typeface="Helvetica Light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43825742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83B66-BCB2-024C-A12E-879B0E72A9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6700" y="226231"/>
            <a:ext cx="13127502" cy="1857155"/>
          </a:xfrm>
        </p:spPr>
        <p:txBody>
          <a:bodyPr/>
          <a:lstStyle/>
          <a:p>
            <a:r>
              <a:rPr lang="en-US" dirty="0"/>
              <a:t>| Types of Battery Models </a:t>
            </a:r>
          </a:p>
        </p:txBody>
      </p:sp>
      <p:pic>
        <p:nvPicPr>
          <p:cNvPr id="4" name="Picture 3" descr="A table with text on it&#10;&#10;AI-generated content may be incorrect.">
            <a:extLst>
              <a:ext uri="{FF2B5EF4-FFF2-40B4-BE49-F238E27FC236}">
                <a16:creationId xmlns:a16="http://schemas.microsoft.com/office/drawing/2014/main" id="{9E98E6E0-3D25-3864-DC2A-B2747F2EA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700" y="1794332"/>
            <a:ext cx="19113500" cy="10458401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2A90F30-2A98-42E5-FEC4-2A3E62C33D06}"/>
              </a:ext>
            </a:extLst>
          </p:cNvPr>
          <p:cNvSpPr/>
          <p:nvPr/>
        </p:nvSpPr>
        <p:spPr>
          <a:xfrm>
            <a:off x="2806700" y="10668000"/>
            <a:ext cx="19011900" cy="1584733"/>
          </a:xfrm>
          <a:prstGeom prst="rect">
            <a:avLst/>
          </a:prstGeom>
          <a:noFill/>
          <a:ln w="76200" cap="flat">
            <a:solidFill>
              <a:schemeClr val="accent5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BCFB99-2FB6-2279-87D6-239932A315CC}"/>
              </a:ext>
            </a:extLst>
          </p:cNvPr>
          <p:cNvSpPr/>
          <p:nvPr/>
        </p:nvSpPr>
        <p:spPr>
          <a:xfrm>
            <a:off x="2806700" y="2336800"/>
            <a:ext cx="19113500" cy="72771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68E354-3B34-D18D-841E-305382638B13}"/>
              </a:ext>
            </a:extLst>
          </p:cNvPr>
          <p:cNvSpPr/>
          <p:nvPr/>
        </p:nvSpPr>
        <p:spPr>
          <a:xfrm>
            <a:off x="8343900" y="10731500"/>
            <a:ext cx="4432300" cy="425101"/>
          </a:xfrm>
          <a:prstGeom prst="rect">
            <a:avLst/>
          </a:prstGeom>
          <a:noFill/>
          <a:ln w="76200" cap="flat">
            <a:solidFill>
              <a:srgbClr val="FFFF0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61A6E3-BD5C-FC1A-8309-23EF826C7BC8}"/>
              </a:ext>
            </a:extLst>
          </p:cNvPr>
          <p:cNvSpPr txBox="1"/>
          <p:nvPr/>
        </p:nvSpPr>
        <p:spPr>
          <a:xfrm>
            <a:off x="23209431" y="12270831"/>
            <a:ext cx="9927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Arial" panose="020B0604020202020204" pitchFamily="34" charset="0"/>
                <a:sym typeface="Helvetica Light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16092247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7F9B955-1446-1CAF-AD58-9BB9DDDBE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0411" y="4702616"/>
            <a:ext cx="4759246" cy="47592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11D31E-4012-9228-E204-1F75A0F091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85" y="3495462"/>
            <a:ext cx="9249403" cy="8217893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AB898D-6498-57BC-5BBB-370509F0E7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5588" y="302431"/>
            <a:ext cx="13127502" cy="1857155"/>
          </a:xfrm>
        </p:spPr>
        <p:txBody>
          <a:bodyPr/>
          <a:lstStyle/>
          <a:p>
            <a:r>
              <a:rPr lang="en-US" dirty="0"/>
              <a:t>| Types of Battery Models </a:t>
            </a:r>
          </a:p>
        </p:txBody>
      </p:sp>
      <p:pic>
        <p:nvPicPr>
          <p:cNvPr id="5" name="Picture 4" descr="A diagram of a circuit&#10;&#10;AI-generated content may be incorrect.">
            <a:extLst>
              <a:ext uri="{FF2B5EF4-FFF2-40B4-BE49-F238E27FC236}">
                <a16:creationId xmlns:a16="http://schemas.microsoft.com/office/drawing/2014/main" id="{7ED73D70-3AE5-4BA7-8215-92DD5AD781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88" t="21296" r="31698" b="28342"/>
          <a:stretch>
            <a:fillRect/>
          </a:stretch>
        </p:blipFill>
        <p:spPr bwMode="auto">
          <a:xfrm>
            <a:off x="14287280" y="3495462"/>
            <a:ext cx="9249403" cy="8332435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D92561-3A87-B319-8F11-E6DD8716708C}"/>
              </a:ext>
            </a:extLst>
          </p:cNvPr>
          <p:cNvSpPr txBox="1"/>
          <p:nvPr/>
        </p:nvSpPr>
        <p:spPr>
          <a:xfrm>
            <a:off x="1110015" y="2381812"/>
            <a:ext cx="88393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/>
              <a:t>Simplified Battery Cell Model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4C0D4F-10DA-85FD-D9B0-5765D0E1658C}"/>
              </a:ext>
            </a:extLst>
          </p:cNvPr>
          <p:cNvSpPr txBox="1"/>
          <p:nvPr/>
        </p:nvSpPr>
        <p:spPr>
          <a:xfrm>
            <a:off x="14492310" y="2381812"/>
            <a:ext cx="88393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/>
              <a:t>Enhanced Battery Cell Model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235282-3A5B-948B-C20A-4F52747CE2BB}"/>
              </a:ext>
            </a:extLst>
          </p:cNvPr>
          <p:cNvSpPr txBox="1"/>
          <p:nvPr/>
        </p:nvSpPr>
        <p:spPr>
          <a:xfrm>
            <a:off x="23209431" y="12270831"/>
            <a:ext cx="9927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Arial" panose="020B0604020202020204" pitchFamily="34" charset="0"/>
                <a:sym typeface="Helvetica Light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55467648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0FF4A-D42E-7AA5-FDF6-B9CE18393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798D62-77EF-47B5-C7FF-B95BFF0D9C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7500" y="238931"/>
            <a:ext cx="13127502" cy="1857155"/>
          </a:xfrm>
        </p:spPr>
        <p:txBody>
          <a:bodyPr/>
          <a:lstStyle/>
          <a:p>
            <a:r>
              <a:rPr lang="en-US" dirty="0"/>
              <a:t>| Types of Battery Models 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EA17E7-92E7-91EF-CBAA-19532E4DE3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22"/>
          <a:stretch>
            <a:fillRect/>
          </a:stretch>
        </p:blipFill>
        <p:spPr bwMode="auto">
          <a:xfrm>
            <a:off x="495053" y="3452494"/>
            <a:ext cx="11239747" cy="6988809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CFF2F9A-173B-37AE-B1E1-644EE6DF982A}"/>
              </a:ext>
            </a:extLst>
          </p:cNvPr>
          <p:cNvSpPr txBox="1"/>
          <p:nvPr/>
        </p:nvSpPr>
        <p:spPr>
          <a:xfrm>
            <a:off x="1135273" y="2274466"/>
            <a:ext cx="99593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/>
              <a:t>Second Order Thevenin Model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F03D1A-7C0B-C8AA-C861-C1CC1ED48D4E}"/>
              </a:ext>
            </a:extLst>
          </p:cNvPr>
          <p:cNvSpPr txBox="1"/>
          <p:nvPr/>
        </p:nvSpPr>
        <p:spPr>
          <a:xfrm>
            <a:off x="13168715" y="2274466"/>
            <a:ext cx="99593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/>
              <a:t>MATLAB &amp; SIMULINK Model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88051D-9DEC-C3EA-FC59-B7EC91CBC3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7" t="11343" r="3934" b="5783"/>
          <a:stretch>
            <a:fillRect/>
          </a:stretch>
        </p:blipFill>
        <p:spPr bwMode="auto">
          <a:xfrm>
            <a:off x="12471400" y="3452495"/>
            <a:ext cx="11353936" cy="6988809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751315-40F9-E5D8-22A5-42EFD4B6B625}"/>
              </a:ext>
            </a:extLst>
          </p:cNvPr>
          <p:cNvSpPr txBox="1"/>
          <p:nvPr/>
        </p:nvSpPr>
        <p:spPr>
          <a:xfrm>
            <a:off x="23209431" y="12270831"/>
            <a:ext cx="9927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Arial" panose="020B0604020202020204" pitchFamily="34" charset="0"/>
                <a:sym typeface="Helvetica Light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08855033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A0673C3-D84C-FE40-9CFD-410B2F018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64478" y="9294763"/>
            <a:ext cx="3011577" cy="3011577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EC6381-9C78-662B-D58D-AD568079A7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1000" y="222238"/>
            <a:ext cx="13127502" cy="1857155"/>
          </a:xfrm>
        </p:spPr>
        <p:txBody>
          <a:bodyPr/>
          <a:lstStyle/>
          <a:p>
            <a:r>
              <a:rPr lang="en-US" dirty="0"/>
              <a:t>| Different Discharge Modes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2A553-A7C5-75C1-C671-76DD8597BB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0" y="2480726"/>
            <a:ext cx="9462034" cy="4505885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1E4444-2149-E1F4-BE0B-01EACBFFF6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0292" y="2562215"/>
            <a:ext cx="9425763" cy="4484135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A98470-22B5-9966-B95F-ED77F56BC93E}"/>
              </a:ext>
            </a:extLst>
          </p:cNvPr>
          <p:cNvSpPr txBox="1"/>
          <p:nvPr/>
        </p:nvSpPr>
        <p:spPr>
          <a:xfrm>
            <a:off x="448034" y="1538991"/>
            <a:ext cx="99593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/>
              <a:t>Voltage</a:t>
            </a:r>
            <a:r>
              <a:rPr lang="en-US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CFD308-D9A9-E91C-2D46-43A4885195C5}"/>
              </a:ext>
            </a:extLst>
          </p:cNvPr>
          <p:cNvSpPr txBox="1"/>
          <p:nvPr/>
        </p:nvSpPr>
        <p:spPr>
          <a:xfrm>
            <a:off x="13783520" y="1446441"/>
            <a:ext cx="99593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/>
              <a:t>Current</a:t>
            </a:r>
            <a:r>
              <a:rPr lang="en-US" dirty="0"/>
              <a:t>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FFF2B7-F077-AE1C-DEE2-37C3D9D5F409}"/>
              </a:ext>
            </a:extLst>
          </p:cNvPr>
          <p:cNvSpPr txBox="1"/>
          <p:nvPr/>
        </p:nvSpPr>
        <p:spPr>
          <a:xfrm>
            <a:off x="13783520" y="8594820"/>
            <a:ext cx="8578955" cy="44114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0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Constant Current does not provide constant power 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Constant Power will not have constant voltage </a:t>
            </a:r>
          </a:p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br>
              <a:rPr kumimoji="0" lang="en-US" sz="4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</a:br>
            <a:r>
              <a:rPr kumimoji="0" lang="en-US" sz="4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 </a:t>
            </a:r>
          </a:p>
          <a:p>
            <a:pPr marL="685800" lvl="1" indent="-685800" algn="l">
              <a:buFont typeface="Arial" panose="020B0604020202020204" pitchFamily="34" charset="0"/>
              <a:buChar char="•"/>
            </a:pPr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3CB833B-C9AA-14D3-E5D3-7E1BD647E6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18" y="8292996"/>
            <a:ext cx="9515655" cy="4394303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32CCB7-B5C4-80E1-5D45-8D8A55448425}"/>
              </a:ext>
            </a:extLst>
          </p:cNvPr>
          <p:cNvSpPr txBox="1"/>
          <p:nvPr/>
        </p:nvSpPr>
        <p:spPr>
          <a:xfrm>
            <a:off x="489692" y="7286233"/>
            <a:ext cx="99593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/>
              <a:t>Power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F90900-074B-C1B9-E79E-C1A5B6B54633}"/>
              </a:ext>
            </a:extLst>
          </p:cNvPr>
          <p:cNvSpPr txBox="1"/>
          <p:nvPr/>
        </p:nvSpPr>
        <p:spPr>
          <a:xfrm>
            <a:off x="23209431" y="12270831"/>
            <a:ext cx="9927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Arial" panose="020B0604020202020204" pitchFamily="34" charset="0"/>
                <a:sym typeface="Helvetica Light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029777998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C0D7EF5-8499-4B56-86BF-A8108FBFCE19}"/>
</file>

<file path=customXml/itemProps2.xml><?xml version="1.0" encoding="utf-8"?>
<ds:datastoreItem xmlns:ds="http://schemas.openxmlformats.org/officeDocument/2006/customXml" ds:itemID="{BEB7467F-2D50-4F12-92CC-1A7954119E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3D4AE3-ACE1-4CA7-88B6-760A0ACC4312}">
  <ds:schemaRefs>
    <ds:schemaRef ds:uri="http://schemas.microsoft.com/office/2006/metadata/properties"/>
    <ds:schemaRef ds:uri="http://purl.org/dc/terms/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8cc11930-291c-4b0b-97c3-1f5be73ea81c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1927</TotalTime>
  <Words>723</Words>
  <Application>Microsoft Office PowerPoint</Application>
  <PresentationFormat>Custom</PresentationFormat>
  <Paragraphs>93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Cambria Math</vt:lpstr>
      <vt:lpstr>Helvetica Light</vt:lpstr>
      <vt:lpstr>Helvetica Neue</vt:lpstr>
      <vt:lpstr>Times New Roman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Leslie Smith</cp:lastModifiedBy>
  <cp:revision>332</cp:revision>
  <cp:lastPrinted>2026-07-22T03:37:41Z</cp:lastPrinted>
  <dcterms:modified xsi:type="dcterms:W3CDTF">2026-08-08T21:51:52Z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